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9" r:id="rId2"/>
    <p:sldId id="256" r:id="rId3"/>
    <p:sldId id="257" r:id="rId4"/>
    <p:sldId id="260" r:id="rId5"/>
    <p:sldId id="266" r:id="rId6"/>
    <p:sldId id="261" r:id="rId7"/>
    <p:sldId id="264" r:id="rId8"/>
    <p:sldId id="263" r:id="rId9"/>
    <p:sldId id="265" r:id="rId10"/>
    <p:sldId id="262" r:id="rId11"/>
    <p:sldId id="267"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100" d="100"/>
          <a:sy n="100" d="100"/>
        </p:scale>
        <p:origin x="-516" y="6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47645-CC38-434F-9A84-C6F916A30523}"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849BC-9F58-4940-B594-207810EC663E}" type="slidenum">
              <a:rPr lang="en-US" smtClean="0"/>
              <a:pPr/>
              <a:t>‹#›</a:t>
            </a:fld>
            <a:endParaRPr lang="en-US"/>
          </a:p>
        </p:txBody>
      </p:sp>
    </p:spTree>
  </p:cSld>
  <p:clrMapOvr>
    <a:masterClrMapping/>
  </p:clrMapOvr>
  <p:transition advClick="0" advTm="34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47645-CC38-434F-9A84-C6F916A30523}"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849BC-9F58-4940-B594-207810EC663E}" type="slidenum">
              <a:rPr lang="en-US" smtClean="0"/>
              <a:pPr/>
              <a:t>‹#›</a:t>
            </a:fld>
            <a:endParaRPr lang="en-US"/>
          </a:p>
        </p:txBody>
      </p:sp>
    </p:spTree>
  </p:cSld>
  <p:clrMapOvr>
    <a:masterClrMapping/>
  </p:clrMapOvr>
  <p:transition advClick="0" advTm="34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47645-CC38-434F-9A84-C6F916A30523}"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849BC-9F58-4940-B594-207810EC663E}" type="slidenum">
              <a:rPr lang="en-US" smtClean="0"/>
              <a:pPr/>
              <a:t>‹#›</a:t>
            </a:fld>
            <a:endParaRPr lang="en-US"/>
          </a:p>
        </p:txBody>
      </p:sp>
    </p:spTree>
  </p:cSld>
  <p:clrMapOvr>
    <a:masterClrMapping/>
  </p:clrMapOvr>
  <p:transition advClick="0" advTm="34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47645-CC38-434F-9A84-C6F916A30523}"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849BC-9F58-4940-B594-207810EC663E}" type="slidenum">
              <a:rPr lang="en-US" smtClean="0"/>
              <a:pPr/>
              <a:t>‹#›</a:t>
            </a:fld>
            <a:endParaRPr lang="en-US"/>
          </a:p>
        </p:txBody>
      </p:sp>
    </p:spTree>
  </p:cSld>
  <p:clrMapOvr>
    <a:masterClrMapping/>
  </p:clrMapOvr>
  <p:transition advClick="0" advTm="34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47645-CC38-434F-9A84-C6F916A30523}"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849BC-9F58-4940-B594-207810EC663E}" type="slidenum">
              <a:rPr lang="en-US" smtClean="0"/>
              <a:pPr/>
              <a:t>‹#›</a:t>
            </a:fld>
            <a:endParaRPr lang="en-US"/>
          </a:p>
        </p:txBody>
      </p:sp>
    </p:spTree>
  </p:cSld>
  <p:clrMapOvr>
    <a:masterClrMapping/>
  </p:clrMapOvr>
  <p:transition advClick="0" advTm="34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47645-CC38-434F-9A84-C6F916A30523}"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849BC-9F58-4940-B594-207810EC663E}" type="slidenum">
              <a:rPr lang="en-US" smtClean="0"/>
              <a:pPr/>
              <a:t>‹#›</a:t>
            </a:fld>
            <a:endParaRPr lang="en-US"/>
          </a:p>
        </p:txBody>
      </p:sp>
    </p:spTree>
  </p:cSld>
  <p:clrMapOvr>
    <a:masterClrMapping/>
  </p:clrMapOvr>
  <p:transition advClick="0" advTm="34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47645-CC38-434F-9A84-C6F916A30523}"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849BC-9F58-4940-B594-207810EC663E}" type="slidenum">
              <a:rPr lang="en-US" smtClean="0"/>
              <a:pPr/>
              <a:t>‹#›</a:t>
            </a:fld>
            <a:endParaRPr lang="en-US"/>
          </a:p>
        </p:txBody>
      </p:sp>
    </p:spTree>
  </p:cSld>
  <p:clrMapOvr>
    <a:masterClrMapping/>
  </p:clrMapOvr>
  <p:transition advClick="0" advTm="34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47645-CC38-434F-9A84-C6F916A30523}"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849BC-9F58-4940-B594-207810EC663E}" type="slidenum">
              <a:rPr lang="en-US" smtClean="0"/>
              <a:pPr/>
              <a:t>‹#›</a:t>
            </a:fld>
            <a:endParaRPr lang="en-US"/>
          </a:p>
        </p:txBody>
      </p:sp>
    </p:spTree>
  </p:cSld>
  <p:clrMapOvr>
    <a:masterClrMapping/>
  </p:clrMapOvr>
  <p:transition advClick="0" advTm="34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47645-CC38-434F-9A84-C6F916A30523}" type="datetimeFigureOut">
              <a:rPr lang="en-US" smtClean="0"/>
              <a:pPr/>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849BC-9F58-4940-B594-207810EC663E}" type="slidenum">
              <a:rPr lang="en-US" smtClean="0"/>
              <a:pPr/>
              <a:t>‹#›</a:t>
            </a:fld>
            <a:endParaRPr lang="en-US"/>
          </a:p>
        </p:txBody>
      </p:sp>
    </p:spTree>
  </p:cSld>
  <p:clrMapOvr>
    <a:masterClrMapping/>
  </p:clrMapOvr>
  <p:transition advClick="0" advTm="34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47645-CC38-434F-9A84-C6F916A30523}"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849BC-9F58-4940-B594-207810EC663E}" type="slidenum">
              <a:rPr lang="en-US" smtClean="0"/>
              <a:pPr/>
              <a:t>‹#›</a:t>
            </a:fld>
            <a:endParaRPr lang="en-US"/>
          </a:p>
        </p:txBody>
      </p:sp>
    </p:spTree>
  </p:cSld>
  <p:clrMapOvr>
    <a:masterClrMapping/>
  </p:clrMapOvr>
  <p:transition advClick="0" advTm="34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47645-CC38-434F-9A84-C6F916A30523}"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849BC-9F58-4940-B594-207810EC663E}" type="slidenum">
              <a:rPr lang="en-US" smtClean="0"/>
              <a:pPr/>
              <a:t>‹#›</a:t>
            </a:fld>
            <a:endParaRPr lang="en-US"/>
          </a:p>
        </p:txBody>
      </p:sp>
    </p:spTree>
  </p:cSld>
  <p:clrMapOvr>
    <a:masterClrMapping/>
  </p:clrMapOvr>
  <p:transition advClick="0" advTm="34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47645-CC38-434F-9A84-C6F916A30523}" type="datetimeFigureOut">
              <a:rPr lang="en-US" smtClean="0"/>
              <a:pPr/>
              <a:t>5/8/2020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849BC-9F58-4940-B594-207810EC66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4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range.k12.nj.us/Domain/687"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1066800" y="2667000"/>
            <a:ext cx="6400800" cy="1752600"/>
          </a:xfrm>
        </p:spPr>
        <p:txBody>
          <a:bodyPr>
            <a:normAutofit fontScale="77500" lnSpcReduction="20000"/>
          </a:bodyPr>
          <a:lstStyle/>
          <a:p>
            <a:r>
              <a:rPr lang="en-US" sz="6000" b="1" dirty="0" smtClean="0">
                <a:solidFill>
                  <a:schemeClr val="tx1"/>
                </a:solidFill>
              </a:rPr>
              <a:t>Cleveland Street School Parent Portal Guide</a:t>
            </a:r>
            <a:endParaRPr lang="en-US" sz="6000" b="1" dirty="0">
              <a:solidFill>
                <a:schemeClr val="tx1"/>
              </a:solidFill>
            </a:endParaRPr>
          </a:p>
        </p:txBody>
      </p:sp>
      <p:pic>
        <p:nvPicPr>
          <p:cNvPr id="4" name="image11.png"/>
          <p:cNvPicPr/>
          <p:nvPr/>
        </p:nvPicPr>
        <p:blipFill>
          <a:blip r:embed="rId2"/>
          <a:srcRect/>
          <a:stretch>
            <a:fillRect/>
          </a:stretch>
        </p:blipFill>
        <p:spPr>
          <a:xfrm>
            <a:off x="2286000" y="685800"/>
            <a:ext cx="3857625" cy="981075"/>
          </a:xfrm>
          <a:prstGeom prst="rect">
            <a:avLst/>
          </a:prstGeom>
          <a:ln/>
        </p:spPr>
      </p:pic>
      <p:sp>
        <p:nvSpPr>
          <p:cNvPr id="5" name="TextBox 4"/>
          <p:cNvSpPr txBox="1"/>
          <p:nvPr/>
        </p:nvSpPr>
        <p:spPr>
          <a:xfrm>
            <a:off x="1752600" y="5105400"/>
            <a:ext cx="5943600" cy="646331"/>
          </a:xfrm>
          <a:prstGeom prst="rect">
            <a:avLst/>
          </a:prstGeom>
          <a:noFill/>
        </p:spPr>
        <p:txBody>
          <a:bodyPr wrap="square" rtlCol="0">
            <a:spAutoFit/>
          </a:bodyPr>
          <a:lstStyle/>
          <a:p>
            <a:pPr algn="ctr"/>
            <a:r>
              <a:rPr lang="en-US" b="1" dirty="0" smtClean="0">
                <a:latin typeface="Arial" pitchFamily="34" charset="0"/>
                <a:cs typeface="Arial" pitchFamily="34" charset="0"/>
              </a:rPr>
              <a:t>Created by Jacqueline Murphy</a:t>
            </a:r>
          </a:p>
          <a:p>
            <a:pPr algn="ctr"/>
            <a:r>
              <a:rPr lang="en-US" b="1" dirty="0" smtClean="0">
                <a:latin typeface="Arial" pitchFamily="34" charset="0"/>
                <a:cs typeface="Arial" pitchFamily="34" charset="0"/>
              </a:rPr>
              <a:t>Edited </a:t>
            </a:r>
            <a:r>
              <a:rPr lang="en-US" b="1" dirty="0" smtClean="0">
                <a:latin typeface="Arial" pitchFamily="34" charset="0"/>
                <a:cs typeface="Arial" pitchFamily="34" charset="0"/>
              </a:rPr>
              <a:t>by </a:t>
            </a:r>
            <a:r>
              <a:rPr lang="en-US" b="1" dirty="0" smtClean="0">
                <a:latin typeface="Arial" pitchFamily="34" charset="0"/>
                <a:cs typeface="Arial" pitchFamily="34" charset="0"/>
              </a:rPr>
              <a:t>Darryl </a:t>
            </a:r>
            <a:r>
              <a:rPr lang="en-US" b="1" dirty="0" smtClean="0">
                <a:latin typeface="Arial" pitchFamily="34" charset="0"/>
                <a:cs typeface="Arial" pitchFamily="34" charset="0"/>
              </a:rPr>
              <a:t>R. Smith, M. Ed</a:t>
            </a:r>
            <a:r>
              <a:rPr lang="en-US" b="1" dirty="0" smtClean="0">
                <a:latin typeface="Arial" pitchFamily="34" charset="0"/>
                <a:cs typeface="Arial" pitchFamily="34" charset="0"/>
              </a:rPr>
              <a:t>. </a:t>
            </a:r>
            <a:r>
              <a:rPr lang="en-US" b="1" dirty="0" smtClean="0">
                <a:latin typeface="Arial" pitchFamily="34" charset="0"/>
                <a:cs typeface="Arial" pitchFamily="34" charset="0"/>
              </a:rPr>
              <a:t>School Counselor</a:t>
            </a:r>
            <a:endParaRPr lang="en-US" b="1" dirty="0">
              <a:latin typeface="Arial" pitchFamily="34" charset="0"/>
              <a:cs typeface="Arial" pitchFamily="34" charset="0"/>
            </a:endParaRPr>
          </a:p>
        </p:txBody>
      </p:sp>
    </p:spTree>
  </p:cSld>
  <p:clrMapOvr>
    <a:masterClrMapping/>
  </p:clrMapOvr>
  <p:transition advClick="0" advTm="3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1.png"/>
          <p:cNvPicPr/>
          <p:nvPr/>
        </p:nvPicPr>
        <p:blipFill>
          <a:blip r:embed="rId2"/>
          <a:srcRect/>
          <a:stretch>
            <a:fillRect/>
          </a:stretch>
        </p:blipFill>
        <p:spPr>
          <a:xfrm>
            <a:off x="457200" y="152400"/>
            <a:ext cx="3581399" cy="838199"/>
          </a:xfrm>
          <a:prstGeom prst="rect">
            <a:avLst/>
          </a:prstGeom>
          <a:ln/>
        </p:spPr>
      </p:pic>
      <p:sp>
        <p:nvSpPr>
          <p:cNvPr id="7" name="TextBox 6"/>
          <p:cNvSpPr txBox="1"/>
          <p:nvPr/>
        </p:nvSpPr>
        <p:spPr>
          <a:xfrm>
            <a:off x="6553200" y="0"/>
            <a:ext cx="1371600" cy="923330"/>
          </a:xfrm>
          <a:prstGeom prst="rect">
            <a:avLst/>
          </a:prstGeom>
          <a:noFill/>
        </p:spPr>
        <p:txBody>
          <a:bodyPr wrap="square" rtlCol="0">
            <a:spAutoFit/>
          </a:bodyPr>
          <a:lstStyle/>
          <a:p>
            <a:endParaRPr lang="en-US" b="1" dirty="0" smtClean="0"/>
          </a:p>
          <a:p>
            <a:r>
              <a:rPr lang="en-US" b="1" dirty="0" smtClean="0"/>
              <a:t>Grade Book</a:t>
            </a:r>
            <a:endParaRPr lang="en-US" b="1" dirty="0" smtClean="0"/>
          </a:p>
          <a:p>
            <a:endParaRPr lang="en-US" dirty="0"/>
          </a:p>
        </p:txBody>
      </p:sp>
      <p:pic>
        <p:nvPicPr>
          <p:cNvPr id="8" name="image1.png"/>
          <p:cNvPicPr/>
          <p:nvPr/>
        </p:nvPicPr>
        <p:blipFill>
          <a:blip r:embed="rId3"/>
          <a:srcRect/>
          <a:stretch>
            <a:fillRect/>
          </a:stretch>
        </p:blipFill>
        <p:spPr>
          <a:xfrm>
            <a:off x="4724400" y="914400"/>
            <a:ext cx="3276600" cy="685800"/>
          </a:xfrm>
          <a:prstGeom prst="rect">
            <a:avLst/>
          </a:prstGeom>
          <a:ln/>
        </p:spPr>
      </p:pic>
      <p:pic>
        <p:nvPicPr>
          <p:cNvPr id="9" name="image10.png"/>
          <p:cNvPicPr/>
          <p:nvPr/>
        </p:nvPicPr>
        <p:blipFill>
          <a:blip r:embed="rId4"/>
          <a:srcRect/>
          <a:stretch>
            <a:fillRect/>
          </a:stretch>
        </p:blipFill>
        <p:spPr>
          <a:xfrm>
            <a:off x="3581400" y="1600200"/>
            <a:ext cx="5562600" cy="5095790"/>
          </a:xfrm>
          <a:prstGeom prst="rect">
            <a:avLst/>
          </a:prstGeom>
          <a:ln/>
        </p:spPr>
      </p:pic>
      <p:sp>
        <p:nvSpPr>
          <p:cNvPr id="10" name="TextBox 9"/>
          <p:cNvSpPr txBox="1"/>
          <p:nvPr/>
        </p:nvSpPr>
        <p:spPr>
          <a:xfrm>
            <a:off x="0" y="838200"/>
            <a:ext cx="3657600" cy="6247864"/>
          </a:xfrm>
          <a:prstGeom prst="rect">
            <a:avLst/>
          </a:prstGeom>
          <a:noFill/>
        </p:spPr>
        <p:txBody>
          <a:bodyPr wrap="square" rtlCol="0">
            <a:spAutoFit/>
          </a:bodyPr>
          <a:lstStyle/>
          <a:p>
            <a:r>
              <a:rPr lang="en-US" sz="1600" b="1" dirty="0" smtClean="0"/>
              <a:t>A list of Courses with Assignments by Day of the Current Week. </a:t>
            </a:r>
            <a:r>
              <a:rPr lang="en-US" sz="1600" dirty="0" smtClean="0"/>
              <a:t>This screen lists all courses y - our child is currently taking.</a:t>
            </a:r>
          </a:p>
          <a:p>
            <a:r>
              <a:rPr lang="en-US" sz="1600" b="1" u="sng" dirty="0" smtClean="0"/>
              <a:t>Marking Period Averages for the Courses</a:t>
            </a:r>
            <a:r>
              <a:rPr lang="en-US" sz="1600" u="sng" dirty="0" smtClean="0"/>
              <a:t> </a:t>
            </a:r>
            <a:r>
              <a:rPr lang="en-US" sz="1600" dirty="0" smtClean="0"/>
              <a:t>- The </a:t>
            </a:r>
            <a:r>
              <a:rPr lang="en-US" sz="1600" b="1" dirty="0" smtClean="0"/>
              <a:t>“</a:t>
            </a:r>
            <a:r>
              <a:rPr lang="en-US" sz="1600" b="1" dirty="0" err="1" smtClean="0"/>
              <a:t>Avg</a:t>
            </a:r>
            <a:r>
              <a:rPr lang="en-US" sz="1600" b="1" dirty="0" smtClean="0"/>
              <a:t>”</a:t>
            </a:r>
            <a:r>
              <a:rPr lang="en-US" sz="1600" dirty="0" smtClean="0"/>
              <a:t> column shows you your child’s current Marking Period average  for the current or a previous Marking Period.</a:t>
            </a:r>
          </a:p>
          <a:p>
            <a:r>
              <a:rPr lang="en-US" sz="1600" b="1" dirty="0" smtClean="0"/>
              <a:t>Viewing all Assignments for One Course</a:t>
            </a:r>
            <a:r>
              <a:rPr lang="en-US" sz="1600" dirty="0" smtClean="0"/>
              <a:t> - To see all of the Assignments for one course, click on the highlighted course name. That will take you to the</a:t>
            </a:r>
            <a:r>
              <a:rPr lang="en-US" sz="1600" b="1" dirty="0" smtClean="0"/>
              <a:t> “One Course/All Assignments”</a:t>
            </a:r>
            <a:r>
              <a:rPr lang="en-US" sz="1600" dirty="0" smtClean="0"/>
              <a:t> screen. </a:t>
            </a:r>
          </a:p>
          <a:p>
            <a:r>
              <a:rPr lang="en-US" sz="1600" b="1" u="sng" dirty="0" err="1" smtClean="0"/>
              <a:t>Gradebook</a:t>
            </a:r>
            <a:r>
              <a:rPr lang="en-US" sz="1600" b="1" u="sng" dirty="0" smtClean="0"/>
              <a:t> Week Summary </a:t>
            </a:r>
          </a:p>
          <a:p>
            <a:r>
              <a:rPr lang="en-US" sz="1600" dirty="0" smtClean="0"/>
              <a:t>This shows you a snapshot of all Assignments that are due for the selected week. You may do the following:</a:t>
            </a:r>
          </a:p>
          <a:p>
            <a:r>
              <a:rPr lang="en-US" sz="1600" dirty="0" smtClean="0"/>
              <a:t> </a:t>
            </a:r>
          </a:p>
          <a:p>
            <a:pPr lvl="0">
              <a:buFont typeface="Arial" pitchFamily="34" charset="0"/>
              <a:buChar char="•"/>
            </a:pPr>
            <a:r>
              <a:rPr lang="en-US" sz="1600" dirty="0" smtClean="0"/>
              <a:t>Select a different week by clicking in the </a:t>
            </a:r>
            <a:r>
              <a:rPr lang="en-US" sz="1600" b="1" dirty="0" smtClean="0"/>
              <a:t>“Week of” </a:t>
            </a:r>
            <a:r>
              <a:rPr lang="en-US" sz="1600" dirty="0" smtClean="0"/>
              <a:t>field. </a:t>
            </a:r>
          </a:p>
          <a:p>
            <a:pPr lvl="0">
              <a:buFont typeface="Arial" pitchFamily="34" charset="0"/>
              <a:buChar char="•"/>
            </a:pPr>
            <a:endParaRPr lang="en-US" sz="1600" dirty="0" smtClean="0"/>
          </a:p>
          <a:p>
            <a:pPr lvl="0">
              <a:buFont typeface="Arial" pitchFamily="34" charset="0"/>
              <a:buChar char="•"/>
            </a:pPr>
            <a:r>
              <a:rPr lang="en-US" sz="1600" dirty="0" smtClean="0"/>
              <a:t>See all the Assignments for one course by clicking on the highlighted name of a course in the list. </a:t>
            </a:r>
          </a:p>
          <a:p>
            <a:endParaRPr lang="en-US" sz="1600" dirty="0"/>
          </a:p>
        </p:txBody>
      </p:sp>
    </p:spTree>
  </p:cSld>
  <p:clrMapOvr>
    <a:masterClrMapping/>
  </p:clrMapOvr>
  <p:transition advClick="0" advTm="3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you need further assistance with the Parent Portal, please contact:</a:t>
            </a:r>
          </a:p>
          <a:p>
            <a:pPr lvl="1">
              <a:spcBef>
                <a:spcPts val="0"/>
              </a:spcBef>
              <a:buNone/>
            </a:pPr>
            <a:r>
              <a:rPr lang="en-US" dirty="0" smtClean="0"/>
              <a:t>Mr. Darryl Smith, School Counselor</a:t>
            </a:r>
          </a:p>
          <a:p>
            <a:pPr lvl="1">
              <a:spcBef>
                <a:spcPts val="0"/>
              </a:spcBef>
              <a:buNone/>
            </a:pPr>
            <a:r>
              <a:rPr lang="en-US" dirty="0" smtClean="0"/>
              <a:t>Main Office Phone: 973-677-4100</a:t>
            </a:r>
          </a:p>
          <a:p>
            <a:pPr lvl="1">
              <a:spcBef>
                <a:spcPts val="0"/>
              </a:spcBef>
              <a:buNone/>
            </a:pPr>
            <a:r>
              <a:rPr lang="en-US" dirty="0" smtClean="0"/>
              <a:t>Email: smithdar@orange.k12.nj.us</a:t>
            </a:r>
          </a:p>
        </p:txBody>
      </p:sp>
      <p:pic>
        <p:nvPicPr>
          <p:cNvPr id="4" name="image11.png"/>
          <p:cNvPicPr/>
          <p:nvPr/>
        </p:nvPicPr>
        <p:blipFill>
          <a:blip r:embed="rId2"/>
          <a:srcRect/>
          <a:stretch>
            <a:fillRect/>
          </a:stretch>
        </p:blipFill>
        <p:spPr>
          <a:xfrm>
            <a:off x="152400" y="304800"/>
            <a:ext cx="3857625" cy="981075"/>
          </a:xfrm>
          <a:prstGeom prst="rect">
            <a:avLst/>
          </a:prstGeom>
          <a:ln/>
        </p:spPr>
      </p:pic>
    </p:spTree>
  </p:cSld>
  <p:clrMapOvr>
    <a:masterClrMapping/>
  </p:clrMapOvr>
  <p:transition advClick="0" advTm="34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905000"/>
            <a:ext cx="9144000" cy="4533900"/>
          </a:xfrm>
          <a:prstGeom prst="rect">
            <a:avLst/>
          </a:prstGeom>
          <a:noFill/>
          <a:ln w="9525">
            <a:noFill/>
            <a:miter lim="800000"/>
            <a:headEnd/>
            <a:tailEnd/>
          </a:ln>
          <a:effectLst/>
        </p:spPr>
      </p:pic>
      <p:sp>
        <p:nvSpPr>
          <p:cNvPr id="7" name="TextBox 6"/>
          <p:cNvSpPr txBox="1"/>
          <p:nvPr/>
        </p:nvSpPr>
        <p:spPr>
          <a:xfrm>
            <a:off x="228600" y="304800"/>
            <a:ext cx="8610600" cy="523220"/>
          </a:xfrm>
          <a:prstGeom prst="rect">
            <a:avLst/>
          </a:prstGeom>
          <a:noFill/>
        </p:spPr>
        <p:txBody>
          <a:bodyPr wrap="square" rtlCol="0">
            <a:spAutoFit/>
          </a:bodyPr>
          <a:lstStyle/>
          <a:p>
            <a:r>
              <a:rPr lang="en-US" sz="1400" b="1" dirty="0" smtClean="0"/>
              <a:t>Go to the Cleveland St. School’s Website (</a:t>
            </a:r>
            <a:r>
              <a:rPr lang="en-US" sz="1400" b="1" dirty="0" smtClean="0">
                <a:hlinkClick r:id="rId3"/>
              </a:rPr>
              <a:t>https://www.orange.k12.nj.us/Domain/687</a:t>
            </a:r>
            <a:r>
              <a:rPr lang="en-US" sz="1400" b="1" dirty="0" smtClean="0"/>
              <a:t>) and click on Parent Information and Resources</a:t>
            </a:r>
            <a:endParaRPr lang="en-US" sz="1400" b="1" dirty="0"/>
          </a:p>
        </p:txBody>
      </p:sp>
      <p:sp>
        <p:nvSpPr>
          <p:cNvPr id="9" name="Down Arrow 8"/>
          <p:cNvSpPr/>
          <p:nvPr/>
        </p:nvSpPr>
        <p:spPr>
          <a:xfrm>
            <a:off x="3581400" y="762000"/>
            <a:ext cx="1676400" cy="1981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chemeClr val="tx1"/>
                  </a:solidFill>
                </a:ln>
                <a:solidFill>
                  <a:schemeClr val="tx1"/>
                </a:solidFill>
              </a:rPr>
              <a:t>Click Here</a:t>
            </a:r>
            <a:endParaRPr lang="en-US" b="1" dirty="0">
              <a:ln>
                <a:solidFill>
                  <a:schemeClr val="tx1"/>
                </a:solidFill>
              </a:ln>
              <a:solidFill>
                <a:schemeClr val="tx1"/>
              </a:solidFill>
            </a:endParaRPr>
          </a:p>
        </p:txBody>
      </p:sp>
    </p:spTree>
  </p:cSld>
  <p:clrMapOvr>
    <a:masterClrMapping/>
  </p:clrMapOvr>
  <p:transition advClick="0" advTm="34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762000" y="762000"/>
            <a:ext cx="7543800" cy="5715000"/>
          </a:xfrm>
          <a:prstGeom prst="rect">
            <a:avLst/>
          </a:prstGeom>
          <a:noFill/>
          <a:ln w="9525">
            <a:noFill/>
            <a:miter lim="800000"/>
            <a:headEnd/>
            <a:tailEnd/>
          </a:ln>
        </p:spPr>
      </p:pic>
      <p:sp>
        <p:nvSpPr>
          <p:cNvPr id="5" name="Left Arrow 4"/>
          <p:cNvSpPr/>
          <p:nvPr/>
        </p:nvSpPr>
        <p:spPr>
          <a:xfrm>
            <a:off x="5486400" y="3352800"/>
            <a:ext cx="1447800" cy="38100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5000" y="3429000"/>
            <a:ext cx="838200" cy="269304"/>
          </a:xfrm>
          <a:prstGeom prst="rect">
            <a:avLst/>
          </a:prstGeom>
          <a:noFill/>
        </p:spPr>
        <p:txBody>
          <a:bodyPr wrap="square" rtlCol="0">
            <a:spAutoFit/>
          </a:bodyPr>
          <a:lstStyle/>
          <a:p>
            <a:r>
              <a:rPr lang="en-US" sz="1150" dirty="0" smtClean="0"/>
              <a:t>Click Here</a:t>
            </a:r>
            <a:endParaRPr lang="en-US" sz="1150" dirty="0"/>
          </a:p>
        </p:txBody>
      </p:sp>
      <p:sp>
        <p:nvSpPr>
          <p:cNvPr id="8" name="TextBox 7"/>
          <p:cNvSpPr txBox="1"/>
          <p:nvPr/>
        </p:nvSpPr>
        <p:spPr>
          <a:xfrm>
            <a:off x="990600" y="228600"/>
            <a:ext cx="2895600" cy="307777"/>
          </a:xfrm>
          <a:prstGeom prst="rect">
            <a:avLst/>
          </a:prstGeom>
          <a:noFill/>
        </p:spPr>
        <p:txBody>
          <a:bodyPr wrap="square" rtlCol="0">
            <a:spAutoFit/>
          </a:bodyPr>
          <a:lstStyle/>
          <a:p>
            <a:r>
              <a:rPr lang="en-US" sz="1400" b="1" dirty="0" smtClean="0"/>
              <a:t>Click on Genesis Parent Portal</a:t>
            </a:r>
            <a:endParaRPr lang="en-US" sz="1400" b="1" dirty="0"/>
          </a:p>
        </p:txBody>
      </p:sp>
    </p:spTree>
  </p:cSld>
  <p:clrMapOvr>
    <a:masterClrMapping/>
  </p:clrMapOvr>
  <p:transition advClick="0"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1.png"/>
          <p:cNvPicPr/>
          <p:nvPr/>
        </p:nvPicPr>
        <p:blipFill>
          <a:blip r:embed="rId2"/>
          <a:srcRect/>
          <a:stretch>
            <a:fillRect/>
          </a:stretch>
        </p:blipFill>
        <p:spPr>
          <a:xfrm>
            <a:off x="5410200" y="228600"/>
            <a:ext cx="3429000" cy="838200"/>
          </a:xfrm>
          <a:prstGeom prst="rect">
            <a:avLst/>
          </a:prstGeom>
          <a:ln/>
        </p:spPr>
      </p:pic>
      <p:sp>
        <p:nvSpPr>
          <p:cNvPr id="7" name="TextBox 6"/>
          <p:cNvSpPr txBox="1"/>
          <p:nvPr/>
        </p:nvSpPr>
        <p:spPr>
          <a:xfrm>
            <a:off x="0" y="2971800"/>
            <a:ext cx="8686800" cy="3785652"/>
          </a:xfrm>
          <a:prstGeom prst="rect">
            <a:avLst/>
          </a:prstGeom>
          <a:noFill/>
        </p:spPr>
        <p:txBody>
          <a:bodyPr wrap="square" rtlCol="0">
            <a:spAutoFit/>
          </a:bodyPr>
          <a:lstStyle/>
          <a:p>
            <a:r>
              <a:rPr lang="en-US" sz="2400" dirty="0" smtClean="0"/>
              <a:t>Logging into the Parent Portal is very simple: </a:t>
            </a:r>
          </a:p>
          <a:p>
            <a:pPr lvl="0"/>
            <a:r>
              <a:rPr lang="en-US" sz="2400" dirty="0" smtClean="0"/>
              <a:t>Enter your Email Address that was sent to you in the “Username” field. </a:t>
            </a:r>
          </a:p>
          <a:p>
            <a:pPr lvl="0"/>
            <a:r>
              <a:rPr lang="en-US" sz="2400" dirty="0" smtClean="0"/>
              <a:t>Enter your Parent Access password in the “Password” field. </a:t>
            </a:r>
          </a:p>
          <a:p>
            <a:pPr lvl="0"/>
            <a:r>
              <a:rPr lang="en-US" sz="2400" dirty="0" smtClean="0"/>
              <a:t>Click the “Login” button </a:t>
            </a:r>
          </a:p>
          <a:p>
            <a:r>
              <a:rPr lang="en-US" sz="2400" b="1" dirty="0" smtClean="0"/>
              <a:t>Logging In for the First Time The very first time you login you will be required to change your password. </a:t>
            </a:r>
          </a:p>
          <a:p>
            <a:r>
              <a:rPr lang="en-US" sz="2400" dirty="0" smtClean="0"/>
              <a:t>What if I forget my password? If you forget your password, you must click the Forgot My Password‟ link on the Login page. Your existing password will be emailed to you. </a:t>
            </a:r>
          </a:p>
        </p:txBody>
      </p:sp>
      <p:pic>
        <p:nvPicPr>
          <p:cNvPr id="2050" name="Picture 2"/>
          <p:cNvPicPr>
            <a:picLocks noGrp="1" noChangeAspect="1" noChangeArrowheads="1"/>
          </p:cNvPicPr>
          <p:nvPr>
            <p:ph idx="1"/>
          </p:nvPr>
        </p:nvPicPr>
        <p:blipFill>
          <a:blip r:embed="rId3"/>
          <a:srcRect/>
          <a:stretch>
            <a:fillRect/>
          </a:stretch>
        </p:blipFill>
        <p:spPr bwMode="auto">
          <a:xfrm>
            <a:off x="0" y="0"/>
            <a:ext cx="5373654" cy="2819400"/>
          </a:xfrm>
          <a:prstGeom prst="rect">
            <a:avLst/>
          </a:prstGeom>
          <a:noFill/>
          <a:ln w="9525">
            <a:noFill/>
            <a:miter lim="800000"/>
            <a:headEnd/>
            <a:tailEnd/>
          </a:ln>
          <a:effectLst/>
        </p:spPr>
      </p:pic>
      <p:sp>
        <p:nvSpPr>
          <p:cNvPr id="11" name="Left Arrow Callout 10"/>
          <p:cNvSpPr/>
          <p:nvPr/>
        </p:nvSpPr>
        <p:spPr>
          <a:xfrm>
            <a:off x="2667000" y="762000"/>
            <a:ext cx="2133600" cy="1524000"/>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0" name="TextBox 9"/>
          <p:cNvSpPr txBox="1"/>
          <p:nvPr/>
        </p:nvSpPr>
        <p:spPr>
          <a:xfrm>
            <a:off x="3505200" y="914400"/>
            <a:ext cx="1219200" cy="1200329"/>
          </a:xfrm>
          <a:prstGeom prst="rect">
            <a:avLst/>
          </a:prstGeom>
          <a:noFill/>
        </p:spPr>
        <p:txBody>
          <a:bodyPr wrap="square" rtlCol="0">
            <a:spAutoFit/>
          </a:bodyPr>
          <a:lstStyle/>
          <a:p>
            <a:r>
              <a:rPr lang="en-US" b="1" dirty="0" smtClean="0"/>
              <a:t>Enter your username and password</a:t>
            </a:r>
            <a:endParaRPr lang="en-US" b="1" dirty="0"/>
          </a:p>
        </p:txBody>
      </p:sp>
    </p:spTree>
  </p:cSld>
  <p:clrMapOvr>
    <a:masterClrMapping/>
  </p:clrMapOvr>
  <p:transition advClick="0" advTm="3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914400" y="2514600"/>
            <a:ext cx="7315200" cy="639762"/>
          </a:xfrm>
        </p:spPr>
        <p:txBody>
          <a:bodyPr>
            <a:normAutofit/>
          </a:bodyPr>
          <a:lstStyle/>
          <a:p>
            <a:pPr algn="ctr"/>
            <a:r>
              <a:rPr lang="en-US" dirty="0" smtClean="0"/>
              <a:t>Switching From English to Spanish</a:t>
            </a:r>
            <a:endParaRPr lang="en-US" dirty="0"/>
          </a:p>
        </p:txBody>
      </p:sp>
      <p:sp>
        <p:nvSpPr>
          <p:cNvPr id="9" name="Content Placeholder 8"/>
          <p:cNvSpPr>
            <a:spLocks noGrp="1"/>
          </p:cNvSpPr>
          <p:nvPr>
            <p:ph sz="half" idx="2"/>
          </p:nvPr>
        </p:nvSpPr>
        <p:spPr>
          <a:xfrm>
            <a:off x="838200" y="3124200"/>
            <a:ext cx="7391400" cy="2473325"/>
          </a:xfrm>
        </p:spPr>
        <p:txBody>
          <a:bodyPr>
            <a:normAutofit/>
          </a:bodyPr>
          <a:lstStyle/>
          <a:p>
            <a:r>
              <a:rPr lang="en-US" dirty="0" smtClean="0"/>
              <a:t>There is a </a:t>
            </a:r>
            <a:r>
              <a:rPr lang="en-US" b="1" dirty="0" smtClean="0"/>
              <a:t>“</a:t>
            </a:r>
            <a:r>
              <a:rPr lang="en-US" b="1" dirty="0" err="1" smtClean="0"/>
              <a:t>Cambiar</a:t>
            </a:r>
            <a:r>
              <a:rPr lang="en-US" b="1" dirty="0" smtClean="0"/>
              <a:t> el </a:t>
            </a:r>
            <a:r>
              <a:rPr lang="en-US" b="1" dirty="0" err="1" smtClean="0"/>
              <a:t>idioma</a:t>
            </a:r>
            <a:r>
              <a:rPr lang="en-US" b="1" dirty="0" smtClean="0"/>
              <a:t> a </a:t>
            </a:r>
            <a:r>
              <a:rPr lang="en-US" b="1" dirty="0" err="1" smtClean="0"/>
              <a:t>espanol</a:t>
            </a:r>
            <a:r>
              <a:rPr lang="en-US" b="1" dirty="0" smtClean="0"/>
              <a:t>” </a:t>
            </a:r>
            <a:r>
              <a:rPr lang="en-US" dirty="0" smtClean="0"/>
              <a:t>button at the lower left corner of every screen. To switch to Spanish, click this button. It then changes the language of the Parent module to Spanish. The button itself changes to </a:t>
            </a:r>
            <a:r>
              <a:rPr lang="en-US" b="1" dirty="0" smtClean="0"/>
              <a:t>“Change Language to English”. </a:t>
            </a:r>
            <a:r>
              <a:rPr lang="en-US" dirty="0" smtClean="0"/>
              <a:t>Click this to return to English.</a:t>
            </a:r>
          </a:p>
          <a:p>
            <a:endParaRPr lang="en-US" dirty="0"/>
          </a:p>
        </p:txBody>
      </p:sp>
      <p:pic>
        <p:nvPicPr>
          <p:cNvPr id="12" name="image11.png"/>
          <p:cNvPicPr/>
          <p:nvPr/>
        </p:nvPicPr>
        <p:blipFill>
          <a:blip r:embed="rId2"/>
          <a:srcRect/>
          <a:stretch>
            <a:fillRect/>
          </a:stretch>
        </p:blipFill>
        <p:spPr>
          <a:xfrm>
            <a:off x="381000" y="228600"/>
            <a:ext cx="8229600" cy="1524000"/>
          </a:xfrm>
          <a:prstGeom prst="rect">
            <a:avLst/>
          </a:prstGeom>
          <a:ln/>
        </p:spPr>
      </p:pic>
    </p:spTree>
  </p:cSld>
  <p:clrMapOvr>
    <a:masterClrMapping/>
  </p:clrMapOvr>
  <p:transition advClick="0" advTm="34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8.png"/>
          <p:cNvPicPr>
            <a:picLocks noGrp="1"/>
          </p:cNvPicPr>
          <p:nvPr>
            <p:ph idx="1"/>
          </p:nvPr>
        </p:nvPicPr>
        <p:blipFill>
          <a:blip r:embed="rId2"/>
          <a:srcRect t="1408" b="12185"/>
          <a:stretch>
            <a:fillRect/>
          </a:stretch>
        </p:blipFill>
        <p:spPr>
          <a:xfrm>
            <a:off x="3581400" y="990600"/>
            <a:ext cx="5562600" cy="4876800"/>
          </a:xfrm>
          <a:prstGeom prst="rect">
            <a:avLst/>
          </a:prstGeom>
          <a:ln/>
        </p:spPr>
      </p:pic>
      <p:pic>
        <p:nvPicPr>
          <p:cNvPr id="5" name="image11.png"/>
          <p:cNvPicPr/>
          <p:nvPr/>
        </p:nvPicPr>
        <p:blipFill>
          <a:blip r:embed="rId3"/>
          <a:srcRect/>
          <a:stretch>
            <a:fillRect/>
          </a:stretch>
        </p:blipFill>
        <p:spPr>
          <a:xfrm>
            <a:off x="0" y="228600"/>
            <a:ext cx="3857625" cy="981075"/>
          </a:xfrm>
          <a:prstGeom prst="rect">
            <a:avLst/>
          </a:prstGeom>
          <a:ln/>
        </p:spPr>
      </p:pic>
      <p:sp>
        <p:nvSpPr>
          <p:cNvPr id="1026" name="Rectangle 2"/>
          <p:cNvSpPr>
            <a:spLocks noChangeArrowheads="1"/>
          </p:cNvSpPr>
          <p:nvPr/>
        </p:nvSpPr>
        <p:spPr bwMode="auto">
          <a:xfrm>
            <a:off x="228600" y="1524000"/>
            <a:ext cx="3657600" cy="4955203"/>
          </a:xfrm>
          <a:prstGeom prst="rect">
            <a:avLst/>
          </a:prstGeom>
          <a:noFill/>
          <a:ln w="9525">
            <a:noFill/>
            <a:miter lim="800000"/>
            <a:headEnd/>
            <a:tailEnd/>
          </a:ln>
          <a:effectLst/>
        </p:spPr>
        <p:txBody>
          <a:bodyPr vert="horz" wrap="square" lIns="0" tIns="0" rIns="304704"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effectLst/>
                <a:latin typeface="Proxima Nova" charset="0"/>
                <a:cs typeface="Arial" pitchFamily="34" charset="0"/>
              </a:rPr>
              <a:t>Student Summary Dashboard Screen </a:t>
            </a:r>
          </a:p>
          <a:p>
            <a:pPr eaLnBrk="0" fontAlgn="base" hangingPunct="0">
              <a:spcBef>
                <a:spcPct val="0"/>
              </a:spcBef>
              <a:spcAft>
                <a:spcPct val="0"/>
              </a:spcAft>
            </a:pPr>
            <a:r>
              <a:rPr kumimoji="0" lang="en-US" sz="1400" b="1" i="0" u="sng" strike="noStrike" cap="none" normalizeH="0" baseline="0" dirty="0" smtClean="0">
                <a:ln>
                  <a:noFill/>
                </a:ln>
                <a:effectLst/>
                <a:latin typeface="Proxima Nova" charset="0"/>
                <a:cs typeface="Arial" pitchFamily="34" charset="0"/>
              </a:rPr>
              <a:t>Your “HOME” Screen </a:t>
            </a:r>
          </a:p>
          <a:p>
            <a:pPr eaLnBrk="0" fontAlgn="base" hangingPunct="0">
              <a:spcBef>
                <a:spcPct val="0"/>
              </a:spcBef>
              <a:spcAft>
                <a:spcPct val="0"/>
              </a:spcAft>
            </a:pPr>
            <a:r>
              <a:rPr kumimoji="0" lang="en-US" sz="1400" i="0" u="none" strike="noStrike" cap="none" normalizeH="0" baseline="0" dirty="0" smtClean="0">
                <a:ln>
                  <a:noFill/>
                </a:ln>
                <a:effectLst/>
                <a:latin typeface="Arial" pitchFamily="34" charset="0"/>
                <a:ea typeface="Proxima Nova" charset="0"/>
                <a:cs typeface="Proxima Nova" charset="0"/>
              </a:rPr>
              <a:t>When you login to Genesis Parent Access the first screen you see is Parent Access “Home”. This is the Student Dashboard screen. You will see a “dashboard‟ for every student linked to your login. Each student’s “dashboard” contains the following information: </a:t>
            </a:r>
          </a:p>
          <a:p>
            <a:pPr eaLnBrk="0" fontAlgn="base" hangingPunct="0">
              <a:spcBef>
                <a:spcPct val="0"/>
              </a:spcBef>
              <a:spcAft>
                <a:spcPct val="0"/>
              </a:spcAft>
            </a:pPr>
            <a:endParaRPr kumimoji="0" lang="en-US" sz="1400" i="0" u="none" strike="noStrike" cap="none" normalizeH="0" baseline="0" dirty="0" smtClean="0">
              <a:ln>
                <a:noFill/>
              </a:ln>
              <a:effectLst/>
              <a:latin typeface="Arial" pitchFamily="34" charset="0"/>
              <a:cs typeface="Arial" pitchFamily="34" charset="0"/>
            </a:endParaRPr>
          </a:p>
          <a:p>
            <a:pPr eaLnBrk="0" fontAlgn="base" hangingPunct="0">
              <a:spcBef>
                <a:spcPct val="0"/>
              </a:spcBef>
              <a:spcAft>
                <a:spcPct val="0"/>
              </a:spcAft>
              <a:buFont typeface="Arial" pitchFamily="34" charset="0"/>
              <a:buChar char="•"/>
            </a:pPr>
            <a:r>
              <a:rPr kumimoji="0" lang="en-US" sz="1400" i="0" u="none" strike="noStrike" cap="none" normalizeH="0" baseline="0" dirty="0" smtClean="0">
                <a:ln>
                  <a:noFill/>
                </a:ln>
                <a:effectLst/>
                <a:latin typeface="Arial" pitchFamily="34" charset="0"/>
                <a:ea typeface="Proxima Nova" charset="0"/>
                <a:cs typeface="Proxima Nova" charset="0"/>
              </a:rPr>
              <a:t>Basic information about the student: student id, homeroom, grade, age. </a:t>
            </a:r>
          </a:p>
          <a:p>
            <a:pPr eaLnBrk="0" fontAlgn="base" hangingPunct="0">
              <a:spcBef>
                <a:spcPct val="0"/>
              </a:spcBef>
              <a:spcAft>
                <a:spcPct val="0"/>
              </a:spcAft>
              <a:buFont typeface="Arial" pitchFamily="34" charset="0"/>
              <a:buChar char="•"/>
            </a:pPr>
            <a:endParaRPr lang="en-US" sz="1400" dirty="0" smtClean="0">
              <a:latin typeface="Arial" pitchFamily="34" charset="0"/>
              <a:ea typeface="Proxima Nova" charset="0"/>
              <a:cs typeface="Proxima Nova" charset="0"/>
            </a:endParaRPr>
          </a:p>
          <a:p>
            <a:pPr eaLnBrk="0" fontAlgn="base" hangingPunct="0">
              <a:spcBef>
                <a:spcPct val="0"/>
              </a:spcBef>
              <a:spcAft>
                <a:spcPct val="0"/>
              </a:spcAft>
              <a:buFont typeface="Arial" pitchFamily="34" charset="0"/>
              <a:buChar char="•"/>
            </a:pPr>
            <a:r>
              <a:rPr kumimoji="0" lang="en-US" sz="1400" i="0" u="none" strike="noStrike" cap="none" normalizeH="0" baseline="0" dirty="0" smtClean="0">
                <a:ln>
                  <a:noFill/>
                </a:ln>
                <a:effectLst/>
                <a:latin typeface="Arial" pitchFamily="34" charset="0"/>
                <a:ea typeface="Proxima Nova" charset="0"/>
                <a:cs typeface="Proxima Nova" charset="0"/>
              </a:rPr>
              <a:t>If you are viewing the screen during the school day, you will also see information about the class your student is in “right now”: current class, current teacher and current room. </a:t>
            </a:r>
          </a:p>
          <a:p>
            <a:pPr eaLnBrk="0" fontAlgn="base" hangingPunct="0">
              <a:spcBef>
                <a:spcPct val="0"/>
              </a:spcBef>
              <a:spcAft>
                <a:spcPct val="0"/>
              </a:spcAft>
              <a:buFont typeface="Arial" pitchFamily="34" charset="0"/>
              <a:buChar char="•"/>
            </a:pPr>
            <a:endParaRPr kumimoji="0" lang="en-US" sz="1400" i="0" u="none" strike="noStrike" cap="none" normalizeH="0" baseline="0" dirty="0" smtClean="0">
              <a:ln>
                <a:noFill/>
              </a:ln>
              <a:effectLst/>
              <a:latin typeface="Arial" pitchFamily="34" charset="0"/>
              <a:ea typeface="Proxima Nova" charset="0"/>
              <a:cs typeface="Proxima Nova" charset="0"/>
            </a:endParaRPr>
          </a:p>
          <a:p>
            <a:pPr eaLnBrk="0" fontAlgn="base" hangingPunct="0">
              <a:spcBef>
                <a:spcPct val="0"/>
              </a:spcBef>
              <a:spcAft>
                <a:spcPct val="0"/>
              </a:spcAft>
              <a:buFont typeface="Arial" pitchFamily="34" charset="0"/>
              <a:buChar char="•"/>
            </a:pPr>
            <a:r>
              <a:rPr kumimoji="0" lang="en-US" sz="1400" i="0" u="none" strike="noStrike" cap="none" normalizeH="0" baseline="0" dirty="0" smtClean="0">
                <a:ln>
                  <a:noFill/>
                </a:ln>
                <a:effectLst/>
                <a:latin typeface="Arial" pitchFamily="34" charset="0"/>
                <a:ea typeface="Proxima Nova" charset="0"/>
                <a:cs typeface="Proxima Nova" charset="0"/>
              </a:rPr>
              <a:t>Your student’s schedule. The class the student is in “right now” is highlighted in green. You can click on the PDF icon to print the schedul</a:t>
            </a:r>
            <a:r>
              <a:rPr lang="en-US" sz="1400" dirty="0" smtClean="0">
                <a:latin typeface="Arial" pitchFamily="34" charset="0"/>
                <a:ea typeface="Proxima Nova" charset="0"/>
                <a:cs typeface="Arial" pitchFamily="34" charset="0"/>
              </a:rPr>
              <a:t>e</a:t>
            </a:r>
            <a:endParaRPr kumimoji="0" lang="en-US" sz="1400" i="0" u="none" strike="noStrike" cap="none" normalizeH="0" baseline="0" dirty="0" smtClean="0">
              <a:ln>
                <a:noFill/>
              </a:ln>
              <a:effectLst/>
              <a:latin typeface="Arial" pitchFamily="34" charset="0"/>
              <a:cs typeface="Arial" pitchFamily="34" charset="0"/>
            </a:endParaRPr>
          </a:p>
        </p:txBody>
      </p:sp>
    </p:spTree>
  </p:cSld>
  <p:clrMapOvr>
    <a:masterClrMapping/>
  </p:clrMapOvr>
  <p:transition advClick="0" advTm="3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1.png"/>
          <p:cNvPicPr/>
          <p:nvPr/>
        </p:nvPicPr>
        <p:blipFill>
          <a:blip r:embed="rId2"/>
          <a:srcRect/>
          <a:stretch>
            <a:fillRect/>
          </a:stretch>
        </p:blipFill>
        <p:spPr>
          <a:xfrm>
            <a:off x="228600" y="228600"/>
            <a:ext cx="3857625" cy="981075"/>
          </a:xfrm>
          <a:prstGeom prst="rect">
            <a:avLst/>
          </a:prstGeom>
          <a:ln/>
        </p:spPr>
      </p:pic>
      <p:sp>
        <p:nvSpPr>
          <p:cNvPr id="7" name="TextBox 6"/>
          <p:cNvSpPr txBox="1"/>
          <p:nvPr/>
        </p:nvSpPr>
        <p:spPr>
          <a:xfrm>
            <a:off x="609600" y="4648200"/>
            <a:ext cx="8077200" cy="2031325"/>
          </a:xfrm>
          <a:prstGeom prst="rect">
            <a:avLst/>
          </a:prstGeom>
          <a:noFill/>
        </p:spPr>
        <p:txBody>
          <a:bodyPr wrap="square" rtlCol="0">
            <a:spAutoFit/>
          </a:bodyPr>
          <a:lstStyle/>
          <a:p>
            <a:r>
              <a:rPr lang="en-US" b="1" dirty="0" smtClean="0"/>
              <a:t>Attendance Daily Attendance </a:t>
            </a:r>
          </a:p>
          <a:p>
            <a:r>
              <a:rPr lang="en-US" dirty="0" smtClean="0"/>
              <a:t>This is your student’s Daily and Class Attendance summary for the whole school year. </a:t>
            </a:r>
          </a:p>
          <a:p>
            <a:pPr lvl="3">
              <a:buFont typeface="Wingdings" pitchFamily="2" charset="2"/>
              <a:buChar char="q"/>
            </a:pPr>
            <a:r>
              <a:rPr lang="en-US" dirty="0" smtClean="0"/>
              <a:t>The Attendance Calendar with each day color coded</a:t>
            </a:r>
          </a:p>
          <a:p>
            <a:pPr lvl="3">
              <a:buFont typeface="Wingdings" pitchFamily="2" charset="2"/>
              <a:buChar char="q"/>
            </a:pPr>
            <a:r>
              <a:rPr lang="en-US" dirty="0" smtClean="0"/>
              <a:t> A summary of the student’s Attendance for the year</a:t>
            </a:r>
          </a:p>
          <a:p>
            <a:pPr lvl="3">
              <a:buFont typeface="Wingdings" pitchFamily="2" charset="2"/>
              <a:buChar char="q"/>
            </a:pPr>
            <a:r>
              <a:rPr lang="en-US" dirty="0" smtClean="0"/>
              <a:t>The </a:t>
            </a:r>
            <a:r>
              <a:rPr lang="en-US" b="1" dirty="0" smtClean="0"/>
              <a:t>“Legend” </a:t>
            </a:r>
            <a:r>
              <a:rPr lang="en-US" dirty="0" smtClean="0"/>
              <a:t>of Attendance codes. </a:t>
            </a:r>
          </a:p>
          <a:p>
            <a:pPr lvl="3">
              <a:buFont typeface="Wingdings" pitchFamily="2" charset="2"/>
              <a:buChar char="q"/>
            </a:pPr>
            <a:r>
              <a:rPr lang="en-US" dirty="0" smtClean="0"/>
              <a:t>Attendance Color Codes</a:t>
            </a:r>
          </a:p>
          <a:p>
            <a:endParaRPr lang="en-US" dirty="0"/>
          </a:p>
        </p:txBody>
      </p:sp>
      <p:pic>
        <p:nvPicPr>
          <p:cNvPr id="8" name="image14.png"/>
          <p:cNvPicPr/>
          <p:nvPr/>
        </p:nvPicPr>
        <p:blipFill>
          <a:blip r:embed="rId3"/>
          <a:srcRect/>
          <a:stretch>
            <a:fillRect/>
          </a:stretch>
        </p:blipFill>
        <p:spPr>
          <a:xfrm>
            <a:off x="990600" y="1219200"/>
            <a:ext cx="7162800" cy="3505200"/>
          </a:xfrm>
          <a:prstGeom prst="rect">
            <a:avLst/>
          </a:prstGeom>
          <a:ln/>
        </p:spPr>
      </p:pic>
    </p:spTree>
  </p:cSld>
  <p:clrMapOvr>
    <a:masterClrMapping/>
  </p:clrMapOvr>
  <p:transition advClick="0" advTm="34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1752600"/>
          </a:xfrm>
        </p:spPr>
        <p:txBody>
          <a:bodyPr>
            <a:normAutofit lnSpcReduction="10000"/>
          </a:bodyPr>
          <a:lstStyle/>
          <a:p>
            <a:pPr>
              <a:buNone/>
            </a:pPr>
            <a:r>
              <a:rPr lang="en-US" sz="1800" b="1" dirty="0" smtClean="0"/>
              <a:t>Grading </a:t>
            </a:r>
          </a:p>
          <a:p>
            <a:pPr algn="just"/>
            <a:r>
              <a:rPr lang="en-US" sz="1800" dirty="0" smtClean="0"/>
              <a:t>The Grading screen gives you access to your student’s Interims or Report Cards. Viewing your Child’s Most Recent Interim or Report Card If you are able to view your child’s actual report card, a </a:t>
            </a:r>
            <a:r>
              <a:rPr lang="en-US" sz="1800" b="1" dirty="0" smtClean="0"/>
              <a:t>“Please click here to view” </a:t>
            </a:r>
            <a:r>
              <a:rPr lang="en-US" sz="1800" dirty="0" smtClean="0"/>
              <a:t>message will appear between your child’s name and the form: If this message appears, click it to view the actual interim displayed in a PDF.</a:t>
            </a:r>
            <a:endParaRPr lang="en-US" sz="1800" dirty="0"/>
          </a:p>
        </p:txBody>
      </p:sp>
      <p:pic>
        <p:nvPicPr>
          <p:cNvPr id="4" name="image11.png"/>
          <p:cNvPicPr/>
          <p:nvPr/>
        </p:nvPicPr>
        <p:blipFill>
          <a:blip r:embed="rId2"/>
          <a:srcRect/>
          <a:stretch>
            <a:fillRect/>
          </a:stretch>
        </p:blipFill>
        <p:spPr>
          <a:xfrm>
            <a:off x="381000" y="152400"/>
            <a:ext cx="3857625" cy="981075"/>
          </a:xfrm>
          <a:prstGeom prst="rect">
            <a:avLst/>
          </a:prstGeom>
          <a:ln/>
        </p:spPr>
      </p:pic>
      <p:pic>
        <p:nvPicPr>
          <p:cNvPr id="5" name="image5.png"/>
          <p:cNvPicPr/>
          <p:nvPr/>
        </p:nvPicPr>
        <p:blipFill>
          <a:blip r:embed="rId3"/>
          <a:srcRect/>
          <a:stretch>
            <a:fillRect/>
          </a:stretch>
        </p:blipFill>
        <p:spPr>
          <a:xfrm>
            <a:off x="3048000" y="2667000"/>
            <a:ext cx="3938588" cy="435517"/>
          </a:xfrm>
          <a:prstGeom prst="rect">
            <a:avLst/>
          </a:prstGeom>
          <a:ln/>
        </p:spPr>
      </p:pic>
      <p:pic>
        <p:nvPicPr>
          <p:cNvPr id="6" name="image7.png"/>
          <p:cNvPicPr/>
          <p:nvPr/>
        </p:nvPicPr>
        <p:blipFill>
          <a:blip r:embed="rId4"/>
          <a:srcRect/>
          <a:stretch>
            <a:fillRect/>
          </a:stretch>
        </p:blipFill>
        <p:spPr>
          <a:xfrm>
            <a:off x="1828800" y="3048000"/>
            <a:ext cx="5562600" cy="3352800"/>
          </a:xfrm>
          <a:prstGeom prst="rect">
            <a:avLst/>
          </a:prstGeom>
          <a:ln/>
        </p:spPr>
      </p:pic>
    </p:spTree>
  </p:cSld>
  <p:clrMapOvr>
    <a:masterClrMapping/>
  </p:clrMapOvr>
  <p:transition advClick="0" advTm="3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2.png"/>
          <p:cNvPicPr/>
          <p:nvPr/>
        </p:nvPicPr>
        <p:blipFill>
          <a:blip r:embed="rId2"/>
          <a:srcRect/>
          <a:stretch>
            <a:fillRect/>
          </a:stretch>
        </p:blipFill>
        <p:spPr>
          <a:xfrm>
            <a:off x="2895600" y="1066800"/>
            <a:ext cx="3581400" cy="809625"/>
          </a:xfrm>
          <a:prstGeom prst="rect">
            <a:avLst/>
          </a:prstGeom>
          <a:ln/>
        </p:spPr>
      </p:pic>
      <p:pic>
        <p:nvPicPr>
          <p:cNvPr id="5" name="image11.png"/>
          <p:cNvPicPr/>
          <p:nvPr/>
        </p:nvPicPr>
        <p:blipFill>
          <a:blip r:embed="rId3"/>
          <a:srcRect/>
          <a:stretch>
            <a:fillRect/>
          </a:stretch>
        </p:blipFill>
        <p:spPr>
          <a:xfrm>
            <a:off x="0" y="228600"/>
            <a:ext cx="2895599" cy="838200"/>
          </a:xfrm>
          <a:prstGeom prst="rect">
            <a:avLst/>
          </a:prstGeom>
          <a:ln/>
        </p:spPr>
      </p:pic>
      <p:sp>
        <p:nvSpPr>
          <p:cNvPr id="1025" name="Rectangle 1"/>
          <p:cNvSpPr>
            <a:spLocks noChangeArrowheads="1"/>
          </p:cNvSpPr>
          <p:nvPr/>
        </p:nvSpPr>
        <p:spPr bwMode="auto">
          <a:xfrm>
            <a:off x="381000" y="1752600"/>
            <a:ext cx="8763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Arial" pitchFamily="34" charset="0"/>
                <a:cs typeface="Proxima Nova"/>
              </a:rPr>
              <a:t>If this message appears, click it to view the actual report card displayed in Adobe Reade (Adobe Reader must be installed on your computer). A sample report card is shown below.</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3.png"/>
          <p:cNvPicPr/>
          <p:nvPr/>
        </p:nvPicPr>
        <p:blipFill>
          <a:blip r:embed="rId4"/>
          <a:srcRect/>
          <a:stretch>
            <a:fillRect/>
          </a:stretch>
        </p:blipFill>
        <p:spPr>
          <a:xfrm>
            <a:off x="1524000" y="2286000"/>
            <a:ext cx="6477000" cy="4572000"/>
          </a:xfrm>
          <a:prstGeom prst="rect">
            <a:avLst/>
          </a:prstGeom>
          <a:ln/>
        </p:spPr>
      </p:pic>
    </p:spTree>
  </p:cSld>
  <p:clrMapOvr>
    <a:masterClrMapping/>
  </p:clrMapOvr>
  <p:transition advClick="0" advTm="34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698</Words>
  <Application>Microsoft Office PowerPoint</Application>
  <PresentationFormat>On-screen Show (4:3)</PresentationFormat>
  <Paragraphs>50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vt:lpstr>
      <vt:lpstr>Slide 2</vt:lpstr>
      <vt:lpstr>Slide 3</vt:lpstr>
      <vt:lpstr>Slide 4</vt:lpstr>
      <vt:lpstr>Slide 5</vt:lpstr>
      <vt:lpstr>Slide 6</vt:lpstr>
      <vt:lpstr>Slide 7</vt:lpstr>
      <vt:lpstr>Slide 8</vt:lpstr>
      <vt:lpstr>Slide 9</vt:lpstr>
      <vt:lpstr>Slide 10</vt:lpstr>
      <vt:lpstr>Slide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Darryl R. Smith</dc:creator>
  <cp:lastModifiedBy>Darryl R. Smith</cp:lastModifiedBy>
  <cp:revision>70</cp:revision>
  <dcterms:created xsi:type="dcterms:W3CDTF">2020-05-05T13:03:31Z</dcterms:created>
  <dcterms:modified xsi:type="dcterms:W3CDTF">2020-05-08T17:51:26Z</dcterms:modified>
</cp:coreProperties>
</file>